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ib7NltY+5oubP9pfvMsFcJcIUv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c439eea2f_1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c439eea2f_1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99b89337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99b89337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c439eea2f_1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c439eea2f_1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c439eea2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c439eea2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c439eea2f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c439eea2f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c439eea2f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c439eea2f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c439eea2f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c439eea2f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c439eea2f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c439eea2f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c439eea2f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c439eea2f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c439eea2f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c439eea2f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d63ddcd8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d63ddcd8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d63ddcd8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d63ddcd8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d63ddd262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d63ddd262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d63ddcd8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d63ddcd8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92b3452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192b3452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99b8933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99b8933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c439eea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c439ee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c439eea2f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c439eea2f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c439eea2f_1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c439eea2f_1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Relationship Id="rId4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qt.io/" TargetMode="External"/><Relationship Id="rId4" Type="http://schemas.openxmlformats.org/officeDocument/2006/relationships/hyperlink" Target="https://www.qt.io/download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google.com/document/d/11futhRo5rZSpCxQOAhhtrbqYKcVGKmGQUgApptoPUmw/edit?usp=shari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forms.gle/F1Ckbv1NQ4XPchwg7" TargetMode="External"/><Relationship Id="rId4" Type="http://schemas.openxmlformats.org/officeDocument/2006/relationships/hyperlink" Target="https://docs.google.com/spreadsheets/d/1sTuWu-hULuxu-IDDuR1i2AdbnXeOtfTeH6fLxArqgbM/edit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Project 3 </a:t>
            </a:r>
            <a:br>
              <a:rPr lang="en"/>
            </a:br>
            <a:r>
              <a:rPr lang="en"/>
              <a:t> E</a:t>
            </a:r>
            <a:r>
              <a:rPr lang="en"/>
              <a:t>quation Drawing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1102 OOP projects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Duration - 5/23 ~ 6/17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c439eea2f_13_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Parser: </a:t>
            </a:r>
            <a:r>
              <a:rPr lang="en" sz="1800">
                <a:solidFill>
                  <a:schemeClr val="lt2"/>
                </a:solidFill>
              </a:rPr>
              <a:t>三角函數</a:t>
            </a:r>
            <a:r>
              <a:rPr lang="en" sz="1800">
                <a:solidFill>
                  <a:schemeClr val="lt2"/>
                </a:solidFill>
              </a:rPr>
              <a:t>運算</a:t>
            </a:r>
            <a:endParaRPr/>
          </a:p>
        </p:txBody>
      </p:sp>
      <p:sp>
        <p:nvSpPr>
          <p:cNvPr id="115" name="Google Shape;115;g12c439eea2f_13_1"/>
          <p:cNvSpPr txBox="1"/>
          <p:nvPr>
            <p:ph idx="1" type="body"/>
          </p:nvPr>
        </p:nvSpPr>
        <p:spPr>
          <a:xfrm>
            <a:off x="311700" y="1152475"/>
            <a:ext cx="87690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能夠計算基本的</a:t>
            </a:r>
            <a:r>
              <a:rPr b="1" lang="en" u="sng"/>
              <a:t>三角函數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sin(), cos(), tan() </a:t>
            </a:r>
            <a:r>
              <a:rPr lang="en"/>
              <a:t>即可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函數</a:t>
            </a:r>
            <a:r>
              <a:rPr lang="en"/>
              <a:t>格式輸入有錯誤時會顯示</a:t>
            </a:r>
            <a:r>
              <a:rPr b="1" lang="en" u="sng"/>
              <a:t>錯誤</a:t>
            </a:r>
            <a:r>
              <a:rPr lang="en"/>
              <a:t>訊息，不可 crash (訊息內容可自訂)</a:t>
            </a:r>
            <a:endParaRPr/>
          </a:p>
        </p:txBody>
      </p:sp>
      <p:sp>
        <p:nvSpPr>
          <p:cNvPr id="116" name="Google Shape;116;g12c439eea2f_13_1"/>
          <p:cNvSpPr txBox="1"/>
          <p:nvPr/>
        </p:nvSpPr>
        <p:spPr>
          <a:xfrm>
            <a:off x="504125" y="2263025"/>
            <a:ext cx="6312000" cy="780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函數格式輸入</a:t>
            </a:r>
            <a:r>
              <a:rPr lang="en" sz="1800">
                <a:solidFill>
                  <a:schemeClr val="lt2"/>
                </a:solidFill>
              </a:rPr>
              <a:t>錯誤 Example: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y=sin+(x) 	// 文法錯誤: </a:t>
            </a:r>
            <a:r>
              <a:rPr lang="en" sz="1800">
                <a:solidFill>
                  <a:schemeClr val="lt2"/>
                </a:solidFill>
              </a:rPr>
              <a:t>函式沒有接著括號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99b89337e_1_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Viewer</a:t>
            </a:r>
            <a:endParaRPr/>
          </a:p>
        </p:txBody>
      </p:sp>
      <p:sp>
        <p:nvSpPr>
          <p:cNvPr id="122" name="Google Shape;122;g1299b89337e_1_5"/>
          <p:cNvSpPr txBox="1"/>
          <p:nvPr>
            <p:ph idx="1" type="body"/>
          </p:nvPr>
        </p:nvSpPr>
        <p:spPr>
          <a:xfrm>
            <a:off x="311700" y="882975"/>
            <a:ext cx="1653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介面範例:</a:t>
            </a:r>
            <a:endParaRPr sz="1400"/>
          </a:p>
        </p:txBody>
      </p:sp>
      <p:grpSp>
        <p:nvGrpSpPr>
          <p:cNvPr id="123" name="Google Shape;123;g1299b89337e_1_5"/>
          <p:cNvGrpSpPr/>
          <p:nvPr/>
        </p:nvGrpSpPr>
        <p:grpSpPr>
          <a:xfrm>
            <a:off x="107288" y="1649950"/>
            <a:ext cx="6139800" cy="2999413"/>
            <a:chOff x="708025" y="1516200"/>
            <a:chExt cx="6139800" cy="2999413"/>
          </a:xfrm>
        </p:grpSpPr>
        <p:pic>
          <p:nvPicPr>
            <p:cNvPr id="124" name="Google Shape;124;g1299b89337e_1_5"/>
            <p:cNvPicPr preferRelativeResize="0"/>
            <p:nvPr/>
          </p:nvPicPr>
          <p:blipFill rotWithShape="1">
            <a:blip r:embed="rId3">
              <a:alphaModFix/>
            </a:blip>
            <a:srcRect b="66208" l="54075" r="896" t="1743"/>
            <a:stretch/>
          </p:blipFill>
          <p:spPr>
            <a:xfrm>
              <a:off x="2422197" y="2141125"/>
              <a:ext cx="4064578" cy="1749574"/>
            </a:xfrm>
            <a:prstGeom prst="rect">
              <a:avLst/>
            </a:prstGeom>
            <a:noFill/>
            <a:ln cap="flat" cmpd="sng" w="19050">
              <a:solidFill>
                <a:srgbClr val="6D9EEB"/>
              </a:solidFill>
              <a:prstDash val="dot"/>
              <a:round/>
              <a:headEnd len="sm" w="sm" type="none"/>
              <a:tailEnd len="sm" w="sm" type="none"/>
            </a:ln>
          </p:spPr>
        </p:pic>
        <p:sp>
          <p:nvSpPr>
            <p:cNvPr id="125" name="Google Shape;125;g1299b89337e_1_5"/>
            <p:cNvSpPr txBox="1"/>
            <p:nvPr/>
          </p:nvSpPr>
          <p:spPr>
            <a:xfrm>
              <a:off x="4724475" y="1516200"/>
              <a:ext cx="1238100" cy="4002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新增函式鈕</a:t>
              </a:r>
              <a:endParaRPr/>
            </a:p>
          </p:txBody>
        </p:sp>
        <p:sp>
          <p:nvSpPr>
            <p:cNvPr id="126" name="Google Shape;126;g1299b89337e_1_5"/>
            <p:cNvSpPr txBox="1"/>
            <p:nvPr/>
          </p:nvSpPr>
          <p:spPr>
            <a:xfrm>
              <a:off x="5609725" y="4115413"/>
              <a:ext cx="1238100" cy="4002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刪除</a:t>
              </a:r>
              <a:r>
                <a:rPr lang="en">
                  <a:solidFill>
                    <a:schemeClr val="lt2"/>
                  </a:solidFill>
                </a:rPr>
                <a:t>函式鈕</a:t>
              </a:r>
              <a:endParaRPr/>
            </a:p>
          </p:txBody>
        </p:sp>
        <p:sp>
          <p:nvSpPr>
            <p:cNvPr id="127" name="Google Shape;127;g1299b89337e_1_5"/>
            <p:cNvSpPr txBox="1"/>
            <p:nvPr/>
          </p:nvSpPr>
          <p:spPr>
            <a:xfrm>
              <a:off x="3773300" y="4113475"/>
              <a:ext cx="1571700" cy="4002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切換</a:t>
              </a:r>
              <a:r>
                <a:rPr lang="en">
                  <a:solidFill>
                    <a:schemeClr val="lt2"/>
                  </a:solidFill>
                </a:rPr>
                <a:t>函式</a:t>
              </a:r>
              <a:r>
                <a:rPr lang="en">
                  <a:solidFill>
                    <a:schemeClr val="lt2"/>
                  </a:solidFill>
                </a:rPr>
                <a:t>顯示</a:t>
              </a:r>
              <a:r>
                <a:rPr lang="en">
                  <a:solidFill>
                    <a:schemeClr val="lt2"/>
                  </a:solidFill>
                </a:rPr>
                <a:t>鈕</a:t>
              </a:r>
              <a:endParaRPr/>
            </a:p>
          </p:txBody>
        </p:sp>
        <p:cxnSp>
          <p:nvCxnSpPr>
            <p:cNvPr id="128" name="Google Shape;128;g1299b89337e_1_5"/>
            <p:cNvCxnSpPr>
              <a:stCxn id="125" idx="2"/>
            </p:cNvCxnSpPr>
            <p:nvPr/>
          </p:nvCxnSpPr>
          <p:spPr>
            <a:xfrm flipH="1">
              <a:off x="5027925" y="1916400"/>
              <a:ext cx="315600" cy="5622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9" name="Google Shape;129;g1299b89337e_1_5"/>
            <p:cNvCxnSpPr>
              <a:stCxn id="126" idx="0"/>
            </p:cNvCxnSpPr>
            <p:nvPr/>
          </p:nvCxnSpPr>
          <p:spPr>
            <a:xfrm flipH="1" rot="10800000">
              <a:off x="6228775" y="3250813"/>
              <a:ext cx="105600" cy="8646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" name="Google Shape;130;g1299b89337e_1_5"/>
            <p:cNvCxnSpPr>
              <a:stCxn id="127" idx="0"/>
            </p:cNvCxnSpPr>
            <p:nvPr/>
          </p:nvCxnSpPr>
          <p:spPr>
            <a:xfrm flipH="1" rot="10800000">
              <a:off x="4559150" y="3246475"/>
              <a:ext cx="1510800" cy="8670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1" name="Google Shape;131;g1299b89337e_1_5"/>
            <p:cNvSpPr txBox="1"/>
            <p:nvPr/>
          </p:nvSpPr>
          <p:spPr>
            <a:xfrm>
              <a:off x="708025" y="2355338"/>
              <a:ext cx="1571700" cy="4002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函式顏色顯示</a:t>
              </a:r>
              <a:endParaRPr/>
            </a:p>
          </p:txBody>
        </p:sp>
        <p:cxnSp>
          <p:nvCxnSpPr>
            <p:cNvPr id="132" name="Google Shape;132;g1299b89337e_1_5"/>
            <p:cNvCxnSpPr>
              <a:stCxn id="131" idx="3"/>
            </p:cNvCxnSpPr>
            <p:nvPr/>
          </p:nvCxnSpPr>
          <p:spPr>
            <a:xfrm>
              <a:off x="2279725" y="2555438"/>
              <a:ext cx="516600" cy="409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3" name="Google Shape;133;g1299b89337e_1_5"/>
            <p:cNvSpPr txBox="1"/>
            <p:nvPr/>
          </p:nvSpPr>
          <p:spPr>
            <a:xfrm>
              <a:off x="708025" y="3878700"/>
              <a:ext cx="1571700" cy="4002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函式</a:t>
              </a:r>
              <a:r>
                <a:rPr lang="en">
                  <a:solidFill>
                    <a:schemeClr val="lt2"/>
                  </a:solidFill>
                </a:rPr>
                <a:t>錯誤提</a:t>
              </a:r>
              <a:r>
                <a:rPr lang="en">
                  <a:solidFill>
                    <a:schemeClr val="lt2"/>
                  </a:solidFill>
                </a:rPr>
                <a:t>示</a:t>
              </a:r>
              <a:endParaRPr/>
            </a:p>
          </p:txBody>
        </p:sp>
        <p:cxnSp>
          <p:nvCxnSpPr>
            <p:cNvPr id="134" name="Google Shape;134;g1299b89337e_1_5"/>
            <p:cNvCxnSpPr>
              <a:stCxn id="133" idx="3"/>
            </p:cNvCxnSpPr>
            <p:nvPr/>
          </p:nvCxnSpPr>
          <p:spPr>
            <a:xfrm flipH="1" rot="10800000">
              <a:off x="2279725" y="3616200"/>
              <a:ext cx="494100" cy="4626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5" name="Google Shape;135;g1299b89337e_1_5"/>
            <p:cNvSpPr txBox="1"/>
            <p:nvPr/>
          </p:nvSpPr>
          <p:spPr>
            <a:xfrm>
              <a:off x="2825750" y="1516200"/>
              <a:ext cx="1571700" cy="4002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函式</a:t>
              </a:r>
              <a:r>
                <a:rPr lang="en">
                  <a:solidFill>
                    <a:schemeClr val="lt2"/>
                  </a:solidFill>
                </a:rPr>
                <a:t>內文編輯區</a:t>
              </a:r>
              <a:endParaRPr/>
            </a:p>
          </p:txBody>
        </p:sp>
        <p:cxnSp>
          <p:nvCxnSpPr>
            <p:cNvPr id="136" name="Google Shape;136;g1299b89337e_1_5"/>
            <p:cNvCxnSpPr>
              <a:stCxn id="135" idx="2"/>
            </p:cNvCxnSpPr>
            <p:nvPr/>
          </p:nvCxnSpPr>
          <p:spPr>
            <a:xfrm>
              <a:off x="3611600" y="1916400"/>
              <a:ext cx="161700" cy="12393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7" name="Google Shape;137;g1299b89337e_1_5"/>
            <p:cNvSpPr txBox="1"/>
            <p:nvPr/>
          </p:nvSpPr>
          <p:spPr>
            <a:xfrm>
              <a:off x="708025" y="3346050"/>
              <a:ext cx="1571700" cy="4002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函式</a:t>
              </a:r>
              <a:r>
                <a:rPr lang="en">
                  <a:solidFill>
                    <a:schemeClr val="lt2"/>
                  </a:solidFill>
                </a:rPr>
                <a:t>隱藏提</a:t>
              </a:r>
              <a:r>
                <a:rPr lang="en">
                  <a:solidFill>
                    <a:schemeClr val="lt2"/>
                  </a:solidFill>
                </a:rPr>
                <a:t>示</a:t>
              </a:r>
              <a:endParaRPr/>
            </a:p>
          </p:txBody>
        </p:sp>
        <p:cxnSp>
          <p:nvCxnSpPr>
            <p:cNvPr id="138" name="Google Shape;138;g1299b89337e_1_5"/>
            <p:cNvCxnSpPr>
              <a:stCxn id="137" idx="3"/>
            </p:cNvCxnSpPr>
            <p:nvPr/>
          </p:nvCxnSpPr>
          <p:spPr>
            <a:xfrm flipH="1" rot="10800000">
              <a:off x="2279725" y="3402750"/>
              <a:ext cx="471600" cy="1434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39" name="Google Shape;139;g1299b89337e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325" y="1959575"/>
            <a:ext cx="2657174" cy="16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299b89337e_1_5"/>
          <p:cNvSpPr/>
          <p:nvPr/>
        </p:nvSpPr>
        <p:spPr>
          <a:xfrm>
            <a:off x="7733700" y="1936189"/>
            <a:ext cx="1225800" cy="5727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g1299b89337e_1_5"/>
          <p:cNvCxnSpPr/>
          <p:nvPr/>
        </p:nvCxnSpPr>
        <p:spPr>
          <a:xfrm flipH="1" rot="10800000">
            <a:off x="5907175" y="1954125"/>
            <a:ext cx="1808100" cy="3144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" name="Google Shape;142;g1299b89337e_1_5"/>
          <p:cNvCxnSpPr/>
          <p:nvPr/>
        </p:nvCxnSpPr>
        <p:spPr>
          <a:xfrm flipH="1" rot="10800000">
            <a:off x="5907175" y="2482025"/>
            <a:ext cx="1853100" cy="15609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c439eea2f_14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Viewer</a:t>
            </a:r>
            <a:endParaRPr/>
          </a:p>
        </p:txBody>
      </p:sp>
      <p:sp>
        <p:nvSpPr>
          <p:cNvPr id="148" name="Google Shape;148;g12c439eea2f_14_6"/>
          <p:cNvSpPr txBox="1"/>
          <p:nvPr>
            <p:ph idx="1" type="body"/>
          </p:nvPr>
        </p:nvSpPr>
        <p:spPr>
          <a:xfrm>
            <a:off x="311700" y="882975"/>
            <a:ext cx="1653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操作</a:t>
            </a:r>
            <a:r>
              <a:rPr lang="en" sz="1400"/>
              <a:t>範例:</a:t>
            </a:r>
            <a:endParaRPr sz="1400"/>
          </a:p>
        </p:txBody>
      </p:sp>
      <p:pic>
        <p:nvPicPr>
          <p:cNvPr id="149" name="Google Shape;149;g12c439eea2f_14_6"/>
          <p:cNvPicPr preferRelativeResize="0"/>
          <p:nvPr/>
        </p:nvPicPr>
        <p:blipFill rotWithShape="1">
          <a:blip r:embed="rId3">
            <a:alphaModFix/>
          </a:blip>
          <a:srcRect b="0" l="48997" r="0" t="0"/>
          <a:stretch/>
        </p:blipFill>
        <p:spPr>
          <a:xfrm>
            <a:off x="6169360" y="1753150"/>
            <a:ext cx="2698740" cy="32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2c439eea2f_14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00" y="1753150"/>
            <a:ext cx="5291442" cy="32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c439eea2f_14_6"/>
          <p:cNvSpPr txBox="1"/>
          <p:nvPr/>
        </p:nvSpPr>
        <p:spPr>
          <a:xfrm>
            <a:off x="2135775" y="1263100"/>
            <a:ext cx="1571700" cy="400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編輯</a:t>
            </a:r>
            <a:r>
              <a:rPr lang="en">
                <a:solidFill>
                  <a:schemeClr val="lt2"/>
                </a:solidFill>
              </a:rPr>
              <a:t>函式內文</a:t>
            </a:r>
            <a:endParaRPr/>
          </a:p>
        </p:txBody>
      </p:sp>
      <p:sp>
        <p:nvSpPr>
          <p:cNvPr id="152" name="Google Shape;152;g12c439eea2f_14_6"/>
          <p:cNvSpPr txBox="1"/>
          <p:nvPr/>
        </p:nvSpPr>
        <p:spPr>
          <a:xfrm>
            <a:off x="6732875" y="1263100"/>
            <a:ext cx="1571700" cy="400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新增、刪除</a:t>
            </a:r>
            <a:r>
              <a:rPr lang="en">
                <a:solidFill>
                  <a:schemeClr val="lt2"/>
                </a:solidFill>
              </a:rPr>
              <a:t>函式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c439eea2f_3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Drawer</a:t>
            </a:r>
            <a:endParaRPr/>
          </a:p>
        </p:txBody>
      </p:sp>
      <p:sp>
        <p:nvSpPr>
          <p:cNvPr id="158" name="Google Shape;158;g12c439eea2f_3_2"/>
          <p:cNvSpPr txBox="1"/>
          <p:nvPr>
            <p:ph idx="1" type="body"/>
          </p:nvPr>
        </p:nvSpPr>
        <p:spPr>
          <a:xfrm>
            <a:off x="180500" y="1134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繪出X, Y軸						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繪出網格						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繪出數字						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可繪出任意方程式圖像				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>
                <a:solidFill>
                  <a:schemeClr val="dk1"/>
                </a:solidFill>
              </a:rPr>
              <a:t>可繪出多組任意方程式圖像		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滑鼠拖曳繪圖區域				</a:t>
            </a:r>
            <a:r>
              <a:rPr lang="en" sz="1400">
                <a:solidFill>
                  <a:schemeClr val="dk1"/>
                </a:solidFill>
              </a:rPr>
              <a:t>	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>
                <a:solidFill>
                  <a:schemeClr val="dk1"/>
                </a:solidFill>
              </a:rPr>
              <a:t>拖曳距離與鼠標位移距離相同</a:t>
            </a:r>
            <a:r>
              <a:rPr lang="en" sz="1400">
                <a:solidFill>
                  <a:schemeClr val="dk1"/>
                </a:solidFill>
              </a:rPr>
              <a:t>		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滑鼠滾輪縮放繪圖區域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>
                <a:solidFill>
                  <a:schemeClr val="dk1"/>
                </a:solidFill>
              </a:rPr>
              <a:t>以滑鼠位置為縮放中心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9" name="Google Shape;159;g12c439eea2f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375" y="1063301"/>
            <a:ext cx="5270651" cy="31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2c439eea2f_3_2"/>
          <p:cNvSpPr/>
          <p:nvPr/>
        </p:nvSpPr>
        <p:spPr>
          <a:xfrm>
            <a:off x="3831375" y="949538"/>
            <a:ext cx="3175200" cy="336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1" name="Google Shape;161;g12c439eea2f_3_2"/>
          <p:cNvSpPr/>
          <p:nvPr/>
        </p:nvSpPr>
        <p:spPr>
          <a:xfrm rot="2021708">
            <a:off x="2820710" y="386751"/>
            <a:ext cx="942547" cy="53134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c439eea2f_3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Drawer - 繪出X, Y軸</a:t>
            </a:r>
            <a:endParaRPr/>
          </a:p>
        </p:txBody>
      </p:sp>
      <p:sp>
        <p:nvSpPr>
          <p:cNvPr id="167" name="Google Shape;167;g12c439eea2f_3_17"/>
          <p:cNvSpPr txBox="1"/>
          <p:nvPr>
            <p:ph idx="1" type="body"/>
          </p:nvPr>
        </p:nvSpPr>
        <p:spPr>
          <a:xfrm>
            <a:off x="180500" y="1134975"/>
            <a:ext cx="33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    </a:t>
            </a:r>
            <a:r>
              <a:rPr lang="en" sz="1900">
                <a:solidFill>
                  <a:schemeClr val="dk1"/>
                </a:solidFill>
              </a:rPr>
              <a:t>必須使用與網格有區隔之樣式，如加上粗體、變色、鋸齒等，可使評分者輕易辨識即可得分。</a:t>
            </a:r>
            <a:r>
              <a:rPr lang="en" sz="1900">
                <a:solidFill>
                  <a:schemeClr val="dk1"/>
                </a:solidFill>
              </a:rPr>
              <a:t>				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68" name="Google Shape;168;g12c439eea2f_3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375" y="1063301"/>
            <a:ext cx="5270651" cy="31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2c439eea2f_3_17"/>
          <p:cNvSpPr/>
          <p:nvPr/>
        </p:nvSpPr>
        <p:spPr>
          <a:xfrm>
            <a:off x="5424225" y="949525"/>
            <a:ext cx="120300" cy="336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0" name="Google Shape;170;g12c439eea2f_3_17"/>
          <p:cNvSpPr/>
          <p:nvPr/>
        </p:nvSpPr>
        <p:spPr>
          <a:xfrm rot="2021708">
            <a:off x="2714360" y="2211551"/>
            <a:ext cx="942547" cy="53134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X軸</a:t>
            </a:r>
            <a:endParaRPr/>
          </a:p>
        </p:txBody>
      </p:sp>
      <p:sp>
        <p:nvSpPr>
          <p:cNvPr id="171" name="Google Shape;171;g12c439eea2f_3_17"/>
          <p:cNvSpPr/>
          <p:nvPr/>
        </p:nvSpPr>
        <p:spPr>
          <a:xfrm rot="5400000">
            <a:off x="5333775" y="1078300"/>
            <a:ext cx="150300" cy="336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2" name="Google Shape;172;g12c439eea2f_3_17"/>
          <p:cNvSpPr/>
          <p:nvPr/>
        </p:nvSpPr>
        <p:spPr>
          <a:xfrm rot="573856">
            <a:off x="4360630" y="607879"/>
            <a:ext cx="942501" cy="53147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lang="en"/>
              <a:t>軸</a:t>
            </a:r>
            <a:endParaRPr/>
          </a:p>
        </p:txBody>
      </p:sp>
      <p:sp>
        <p:nvSpPr>
          <p:cNvPr id="173" name="Google Shape;173;g12c439eea2f_3_17"/>
          <p:cNvSpPr/>
          <p:nvPr/>
        </p:nvSpPr>
        <p:spPr>
          <a:xfrm rot="2698609">
            <a:off x="6079742" y="1500200"/>
            <a:ext cx="524178" cy="3033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網格</a:t>
            </a:r>
            <a:endParaRPr sz="1000"/>
          </a:p>
        </p:txBody>
      </p:sp>
      <p:sp>
        <p:nvSpPr>
          <p:cNvPr id="174" name="Google Shape;174;g12c439eea2f_3_17"/>
          <p:cNvSpPr/>
          <p:nvPr/>
        </p:nvSpPr>
        <p:spPr>
          <a:xfrm rot="573238">
            <a:off x="4639214" y="1500204"/>
            <a:ext cx="524170" cy="3033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網格</a:t>
            </a:r>
            <a:endParaRPr sz="1000"/>
          </a:p>
        </p:txBody>
      </p:sp>
      <p:sp>
        <p:nvSpPr>
          <p:cNvPr id="175" name="Google Shape;175;g12c439eea2f_3_17"/>
          <p:cNvSpPr/>
          <p:nvPr/>
        </p:nvSpPr>
        <p:spPr>
          <a:xfrm rot="-2701391">
            <a:off x="3810735" y="4259407"/>
            <a:ext cx="524178" cy="3033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網格</a:t>
            </a:r>
            <a:endParaRPr sz="1000"/>
          </a:p>
        </p:txBody>
      </p:sp>
      <p:sp>
        <p:nvSpPr>
          <p:cNvPr id="176" name="Google Shape;176;g12c439eea2f_3_17"/>
          <p:cNvSpPr/>
          <p:nvPr/>
        </p:nvSpPr>
        <p:spPr>
          <a:xfrm rot="-2701391">
            <a:off x="4395735" y="4259407"/>
            <a:ext cx="524178" cy="3033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網格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c439eea2f_3_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Drawer - </a:t>
            </a:r>
            <a:r>
              <a:rPr lang="en" sz="1800">
                <a:solidFill>
                  <a:schemeClr val="lt2"/>
                </a:solidFill>
              </a:rPr>
              <a:t>繪出網格</a:t>
            </a:r>
            <a:endParaRPr/>
          </a:p>
        </p:txBody>
      </p:sp>
      <p:sp>
        <p:nvSpPr>
          <p:cNvPr id="182" name="Google Shape;182;g12c439eea2f_3_33"/>
          <p:cNvSpPr txBox="1"/>
          <p:nvPr>
            <p:ph idx="1" type="body"/>
          </p:nvPr>
        </p:nvSpPr>
        <p:spPr>
          <a:xfrm>
            <a:off x="180500" y="1134975"/>
            <a:ext cx="33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    </a:t>
            </a:r>
            <a:r>
              <a:rPr lang="en" sz="1900">
                <a:solidFill>
                  <a:schemeClr val="dk1"/>
                </a:solidFill>
              </a:rPr>
              <a:t>網格需等距，不可出現不同大小的網格(邊緣除外)。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    網格線數量需落在5~30之間，以免過於密集導致辨識不清。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83" name="Google Shape;183;g12c439eea2f_3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200" y="0"/>
            <a:ext cx="4490801" cy="267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2c439eea2f_3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200" y="2467850"/>
            <a:ext cx="4490801" cy="267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2c439eea2f_3_33"/>
          <p:cNvSpPr/>
          <p:nvPr/>
        </p:nvSpPr>
        <p:spPr>
          <a:xfrm rot="573762">
            <a:off x="2962346" y="465640"/>
            <a:ext cx="1576507" cy="53147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清楚網格</a:t>
            </a:r>
            <a:endParaRPr/>
          </a:p>
        </p:txBody>
      </p:sp>
      <p:sp>
        <p:nvSpPr>
          <p:cNvPr id="186" name="Google Shape;186;g12c439eea2f_3_33"/>
          <p:cNvSpPr/>
          <p:nvPr/>
        </p:nvSpPr>
        <p:spPr>
          <a:xfrm rot="-918979">
            <a:off x="2953412" y="3996914"/>
            <a:ext cx="1576390" cy="53157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網格過</a:t>
            </a:r>
            <a:r>
              <a:rPr lang="en"/>
              <a:t>於密集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c439eea2f_3_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Drawer - 繪出</a:t>
            </a:r>
            <a:r>
              <a:rPr lang="en" sz="1800">
                <a:solidFill>
                  <a:schemeClr val="lt2"/>
                </a:solidFill>
              </a:rPr>
              <a:t>數字</a:t>
            </a:r>
            <a:endParaRPr/>
          </a:p>
        </p:txBody>
      </p:sp>
      <p:sp>
        <p:nvSpPr>
          <p:cNvPr id="192" name="Google Shape;192;g12c439eea2f_3_51"/>
          <p:cNvSpPr txBox="1"/>
          <p:nvPr>
            <p:ph idx="1" type="body"/>
          </p:nvPr>
        </p:nvSpPr>
        <p:spPr>
          <a:xfrm>
            <a:off x="180500" y="1134975"/>
            <a:ext cx="33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    </a:t>
            </a:r>
            <a:r>
              <a:rPr lang="en" sz="1900">
                <a:solidFill>
                  <a:schemeClr val="dk1"/>
                </a:solidFill>
              </a:rPr>
              <a:t>數字需在x, y軸以及網格交線之上。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93" name="Google Shape;193;g12c439eea2f_3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200" y="0"/>
            <a:ext cx="4490801" cy="267563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2c439eea2f_3_51"/>
          <p:cNvSpPr/>
          <p:nvPr/>
        </p:nvSpPr>
        <p:spPr>
          <a:xfrm rot="7694248">
            <a:off x="3702755" y="2073576"/>
            <a:ext cx="1576289" cy="2322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2c439eea2f_3_51"/>
          <p:cNvSpPr/>
          <p:nvPr/>
        </p:nvSpPr>
        <p:spPr>
          <a:xfrm>
            <a:off x="4963025" y="1313450"/>
            <a:ext cx="270600" cy="18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g12c439eea2f_3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200" y="2732196"/>
            <a:ext cx="1793725" cy="18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c439eea2f_3_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Drawer - </a:t>
            </a:r>
            <a:r>
              <a:rPr lang="en" sz="1800">
                <a:solidFill>
                  <a:schemeClr val="lt2"/>
                </a:solidFill>
              </a:rPr>
              <a:t>方程式圖像</a:t>
            </a:r>
            <a:endParaRPr/>
          </a:p>
        </p:txBody>
      </p:sp>
      <p:sp>
        <p:nvSpPr>
          <p:cNvPr id="202" name="Google Shape;202;g12c439eea2f_3_62"/>
          <p:cNvSpPr txBox="1"/>
          <p:nvPr>
            <p:ph idx="1" type="body"/>
          </p:nvPr>
        </p:nvSpPr>
        <p:spPr>
          <a:xfrm>
            <a:off x="180500" y="1134975"/>
            <a:ext cx="33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1.如可以繪出任一方程式，即可拿到基本分。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2.</a:t>
            </a:r>
            <a:r>
              <a:rPr lang="en" sz="1900">
                <a:solidFill>
                  <a:schemeClr val="dk1"/>
                </a:solidFill>
              </a:rPr>
              <a:t>如可以繪出多條方程式，且用不同顏色標示出不同方程式，即可達到此項滿分。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03" name="Google Shape;203;g12c439eea2f_3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575" y="2571755"/>
            <a:ext cx="4316426" cy="257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2c439eea2f_3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580" y="0"/>
            <a:ext cx="431642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2c439eea2f_3_62"/>
          <p:cNvSpPr/>
          <p:nvPr/>
        </p:nvSpPr>
        <p:spPr>
          <a:xfrm rot="573762">
            <a:off x="2962346" y="465640"/>
            <a:ext cx="1576507" cy="53147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任一方程式</a:t>
            </a:r>
            <a:endParaRPr/>
          </a:p>
        </p:txBody>
      </p:sp>
      <p:sp>
        <p:nvSpPr>
          <p:cNvPr id="206" name="Google Shape;206;g12c439eea2f_3_62"/>
          <p:cNvSpPr/>
          <p:nvPr/>
        </p:nvSpPr>
        <p:spPr>
          <a:xfrm rot="-918979">
            <a:off x="2971412" y="4026989"/>
            <a:ext cx="1576390" cy="53157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多條</a:t>
            </a:r>
            <a:r>
              <a:rPr lang="en"/>
              <a:t>方程式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c439eea2f_3_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Drawer - </a:t>
            </a:r>
            <a:r>
              <a:rPr lang="en" sz="1800">
                <a:solidFill>
                  <a:schemeClr val="lt2"/>
                </a:solidFill>
              </a:rPr>
              <a:t>滑鼠拖曳繪圖區域</a:t>
            </a:r>
            <a:endParaRPr/>
          </a:p>
        </p:txBody>
      </p:sp>
      <p:sp>
        <p:nvSpPr>
          <p:cNvPr id="212" name="Google Shape;212;g12c439eea2f_3_75"/>
          <p:cNvSpPr txBox="1"/>
          <p:nvPr>
            <p:ph idx="1" type="body"/>
          </p:nvPr>
        </p:nvSpPr>
        <p:spPr>
          <a:xfrm>
            <a:off x="180500" y="1134975"/>
            <a:ext cx="33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1.如可</a:t>
            </a:r>
            <a:r>
              <a:rPr lang="en" sz="1900">
                <a:solidFill>
                  <a:schemeClr val="dk1"/>
                </a:solidFill>
              </a:rPr>
              <a:t>使用</a:t>
            </a:r>
            <a:r>
              <a:rPr lang="en" sz="1900">
                <a:solidFill>
                  <a:srgbClr val="FF0000"/>
                </a:solidFill>
              </a:rPr>
              <a:t>滑鼠</a:t>
            </a:r>
            <a:r>
              <a:rPr lang="en" sz="1900">
                <a:solidFill>
                  <a:schemeClr val="dk1"/>
                </a:solidFill>
              </a:rPr>
              <a:t>拖曳畫面，用以觀察不同區域的方程式繪圖結果，</a:t>
            </a:r>
            <a:r>
              <a:rPr lang="en" sz="1900">
                <a:solidFill>
                  <a:schemeClr val="dk1"/>
                </a:solidFill>
              </a:rPr>
              <a:t>即可拿到基本分。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2.如</a:t>
            </a:r>
            <a:r>
              <a:rPr lang="en" sz="1900">
                <a:solidFill>
                  <a:schemeClr val="dk1"/>
                </a:solidFill>
              </a:rPr>
              <a:t>滑鼠拖曳距離與畫面位移距離可同步，此項即可拿到滿分。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13" name="Google Shape;213;g12c439eea2f_3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300" y="1818699"/>
            <a:ext cx="5742374" cy="32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c439eea2f_8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Drawer - 滑鼠拖曳繪圖區域</a:t>
            </a:r>
            <a:endParaRPr/>
          </a:p>
        </p:txBody>
      </p:sp>
      <p:sp>
        <p:nvSpPr>
          <p:cNvPr id="219" name="Google Shape;219;g12c439eea2f_8_1"/>
          <p:cNvSpPr txBox="1"/>
          <p:nvPr>
            <p:ph idx="1" type="body"/>
          </p:nvPr>
        </p:nvSpPr>
        <p:spPr>
          <a:xfrm>
            <a:off x="161550" y="1182325"/>
            <a:ext cx="3367800" cy="25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1.如可使用</a:t>
            </a:r>
            <a:r>
              <a:rPr lang="en" sz="1900">
                <a:solidFill>
                  <a:srgbClr val="FF0000"/>
                </a:solidFill>
              </a:rPr>
              <a:t>滑鼠</a:t>
            </a:r>
            <a:r>
              <a:rPr lang="en" sz="1900">
                <a:solidFill>
                  <a:schemeClr val="dk1"/>
                </a:solidFill>
              </a:rPr>
              <a:t>滾輪滾動，縮放畫面，用以觀察不同尺度的方程式繪圖結果，即可拿到此項基本分。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2.如可以滑鼠中心位置，做為畫布縮放中心，即可拿到此項滿分。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20" name="Google Shape;220;g12c439eea2f_8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750" y="1170125"/>
            <a:ext cx="5309851" cy="2986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152475"/>
            <a:ext cx="85206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/>
              <a:t>Classes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Grading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Q&amp;A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Punish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d63ddcd8f_1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加分項目 含有tan的函數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2d63ddcd8f_1_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g12d63ddcd8f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871" y="1197300"/>
            <a:ext cx="6057874" cy="36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d63ddcd8f_1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加分項目 複雜方程式  左式為數學式</a:t>
            </a:r>
            <a:endParaRPr/>
          </a:p>
        </p:txBody>
      </p:sp>
      <p:sp>
        <p:nvSpPr>
          <p:cNvPr id="233" name="Google Shape;233;g12d63ddcd8f_1_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g12d63ddcd8f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63" y="1152475"/>
            <a:ext cx="6391073" cy="37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d63ddd262_3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加分項目 複雜方程式 x在左式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2d63ddd262_3_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g12d63ddd262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300" y="1240150"/>
            <a:ext cx="6913398" cy="38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d63ddcd8f_2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UI框架(參考)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2d63ddcd8f_2_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主流的gui框架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可以在vs中使用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Qt官網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https://www.qt.io/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Qt download: 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https://www.qt.io/download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Grading Sheet</a:t>
            </a:r>
            <a:endParaRPr/>
          </a:p>
        </p:txBody>
      </p:sp>
      <p:sp>
        <p:nvSpPr>
          <p:cNvPr id="253" name="Google Shape;253;p17"/>
          <p:cNvSpPr txBox="1"/>
          <p:nvPr>
            <p:ph idx="1" type="body"/>
          </p:nvPr>
        </p:nvSpPr>
        <p:spPr>
          <a:xfrm>
            <a:off x="311700" y="1145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https://docs.google.com/document/d/11futhRo5rZSpCxQOAhhtrbqYKcVGKmGQUgApptoPUmw/edit?usp=sharing</a:t>
            </a:r>
            <a:endParaRPr sz="2000">
              <a:solidFill>
                <a:srgbClr val="6FFFF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259" name="Google Shape;25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Deadline - 06/16 (四)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/>
              <a:t>Project 3 Question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https://forms.gle/F1Ckbv1NQ4XPchwg7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/>
              <a:t>Project 3 Reply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https://docs.google.com/spreadsheets/d/1sTuWu-hULuxu-IDDuR1i2AdbnXeOtfTeH6fLxArqgbM/edit?usp=sharing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92b345210_0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Punish</a:t>
            </a:r>
            <a:endParaRPr/>
          </a:p>
        </p:txBody>
      </p:sp>
      <p:sp>
        <p:nvSpPr>
          <p:cNvPr id="265" name="Google Shape;265;g1192b345210_0_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請勿抄襲同學的 project 或 Github 上下載的程式碼。抄襲者本次 project 以0分計算且不得補交。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3"/>
          <p:cNvSpPr txBox="1"/>
          <p:nvPr>
            <p:ph idx="1" type="body"/>
          </p:nvPr>
        </p:nvSpPr>
        <p:spPr>
          <a:xfrm>
            <a:off x="311700" y="926550"/>
            <a:ext cx="85206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本專案將實作一個方程式繪圖器，支援手動輸入和各項函數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請參考win10小算盤之繪畫功能，小算盤-&gt;左上角導覽-&gt;繪圖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作業系統不限，Windows / MacOS / Linux 皆可。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*Introduction</a:t>
            </a:r>
            <a:endParaRPr/>
          </a:p>
        </p:txBody>
      </p: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311700" y="1152475"/>
            <a:ext cx="384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範例輸入，y = x</a:t>
            </a:r>
            <a:endParaRPr/>
          </a:p>
        </p:txBody>
      </p:sp>
      <p:pic>
        <p:nvPicPr>
          <p:cNvPr id="74" name="Google Shape;7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926" y="944750"/>
            <a:ext cx="6300523" cy="34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Classes(</a:t>
            </a:r>
            <a:r>
              <a:rPr lang="en"/>
              <a:t>供參考</a:t>
            </a:r>
            <a:r>
              <a:rPr lang="en"/>
              <a:t>)</a:t>
            </a:r>
            <a:endParaRPr/>
          </a:p>
        </p:txBody>
      </p:sp>
      <p:sp>
        <p:nvSpPr>
          <p:cNvPr id="80" name="Google Shape;8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本專案將不限制設計方法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工具</a:t>
            </a:r>
            <a:r>
              <a:rPr lang="en"/>
              <a:t>由下列物件構成: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Parser		 	- </a:t>
            </a:r>
            <a:r>
              <a:rPr lang="en"/>
              <a:t>解析輸入</a:t>
            </a:r>
            <a:r>
              <a:rPr lang="en"/>
              <a:t>			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Viewer			- 將</a:t>
            </a:r>
            <a:r>
              <a:rPr lang="en"/>
              <a:t>方程式</a:t>
            </a:r>
            <a:r>
              <a:rPr lang="en"/>
              <a:t>顯示到畫面上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99b89337e_1_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Parser</a:t>
            </a:r>
            <a:endParaRPr/>
          </a:p>
        </p:txBody>
      </p:sp>
      <p:sp>
        <p:nvSpPr>
          <p:cNvPr id="86" name="Google Shape;86;g1299b89337e_1_0"/>
          <p:cNvSpPr txBox="1"/>
          <p:nvPr>
            <p:ph idx="1" type="body"/>
          </p:nvPr>
        </p:nvSpPr>
        <p:spPr>
          <a:xfrm>
            <a:off x="311700" y="1152475"/>
            <a:ext cx="8769000" cy="3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FF0000"/>
                </a:solidFill>
              </a:rPr>
              <a:t>核心目標</a:t>
            </a:r>
            <a:r>
              <a:rPr lang="en"/>
              <a:t>：</a:t>
            </a:r>
            <a:br>
              <a:rPr lang="en"/>
            </a:br>
            <a:r>
              <a:rPr lang="en"/>
              <a:t>把使用者輸入的字串辨識、</a:t>
            </a:r>
            <a:r>
              <a:rPr lang="en"/>
              <a:t>轉</a:t>
            </a:r>
            <a:r>
              <a:rPr lang="en"/>
              <a:t>成可計算的格式，</a:t>
            </a:r>
            <a:r>
              <a:rPr lang="en"/>
              <a:t>並根據x軸去計算相對的y值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註: 輸入格式可自訂，只要能與測資數學式相等即可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有</a:t>
            </a:r>
            <a:r>
              <a:rPr b="1" lang="en" u="sng"/>
              <a:t>變數定義</a:t>
            </a:r>
            <a:r>
              <a:rPr lang="en"/>
              <a:t>的功能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具備正確的</a:t>
            </a:r>
            <a:r>
              <a:rPr b="1" lang="en" u="sng"/>
              <a:t>數學式運算</a:t>
            </a:r>
            <a:r>
              <a:rPr lang="en"/>
              <a:t>功能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y=4*(x+3)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能夠計算基本的</a:t>
            </a:r>
            <a:r>
              <a:rPr b="1" lang="en" u="sng"/>
              <a:t>三角函數</a:t>
            </a:r>
            <a:r>
              <a:rPr lang="en"/>
              <a:t>(sin、cos、tan 即可)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y=sin(x+30)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c439eea2f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Input Format</a:t>
            </a:r>
            <a:endParaRPr/>
          </a:p>
        </p:txBody>
      </p:sp>
      <p:sp>
        <p:nvSpPr>
          <p:cNvPr id="92" name="Google Shape;92;g12c439eea2f_0_0"/>
          <p:cNvSpPr txBox="1"/>
          <p:nvPr>
            <p:ph idx="1" type="body"/>
          </p:nvPr>
        </p:nvSpPr>
        <p:spPr>
          <a:xfrm>
            <a:off x="311700" y="1152475"/>
            <a:ext cx="8520600" cy="3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可</a:t>
            </a:r>
            <a:r>
              <a:rPr b="1" lang="en" u="sng"/>
              <a:t>自訂輸入格式</a:t>
            </a:r>
            <a:r>
              <a:rPr lang="en"/>
              <a:t>，只要能等同測資數學式即可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必須可輸入四則運算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冪次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括號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小數點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負號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sin() cos() tan()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以及包含 x 與 y 的等式。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e.g. “</a:t>
            </a:r>
            <a:r>
              <a:rPr lang="en" sz="1800"/>
              <a:t>y = x + 3” </a:t>
            </a:r>
            <a:r>
              <a:rPr i="1" lang="en" sz="1800">
                <a:solidFill>
                  <a:srgbClr val="6AA84F"/>
                </a:solidFill>
              </a:rPr>
              <a:t>// </a:t>
            </a:r>
            <a:r>
              <a:rPr i="1" lang="en" sz="1800">
                <a:solidFill>
                  <a:srgbClr val="6AA84F"/>
                </a:solidFill>
              </a:rPr>
              <a:t>可自訂格式: 例如使用空格區隔每個符號、函式與變數</a:t>
            </a:r>
            <a:endParaRPr i="1" sz="1800"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e.g. “y = x + ( 3 * ( 5 ^ 4 ) )” </a:t>
            </a:r>
            <a:r>
              <a:rPr i="1" lang="en" sz="1800">
                <a:solidFill>
                  <a:srgbClr val="6AA84F"/>
                </a:solidFill>
              </a:rPr>
              <a:t>// 可自訂格式: 例如輸入時要額外加括號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u="sng"/>
              <a:t>加分項</a:t>
            </a:r>
            <a:r>
              <a:rPr lang="en"/>
              <a:t>：可不使用空格或其他格式區隔每個符號、函式與變數，並達成正確運算順序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e.g. “</a:t>
            </a:r>
            <a:r>
              <a:rPr lang="en" sz="1800"/>
              <a:t>y=-x</a:t>
            </a:r>
            <a:r>
              <a:rPr lang="en" sz="1800"/>
              <a:t>^(0.5)</a:t>
            </a:r>
            <a:r>
              <a:rPr lang="en" sz="1800"/>
              <a:t>+3*sin(x/-2)”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c439eea2f_5_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Parser: </a:t>
            </a:r>
            <a:r>
              <a:rPr lang="en" sz="1800">
                <a:solidFill>
                  <a:schemeClr val="lt2"/>
                </a:solidFill>
              </a:rPr>
              <a:t>變數功能</a:t>
            </a:r>
            <a:endParaRPr/>
          </a:p>
        </p:txBody>
      </p:sp>
      <p:sp>
        <p:nvSpPr>
          <p:cNvPr id="98" name="Google Shape;98;g12c439eea2f_5_3"/>
          <p:cNvSpPr txBox="1"/>
          <p:nvPr>
            <p:ph idx="1" type="body"/>
          </p:nvPr>
        </p:nvSpPr>
        <p:spPr>
          <a:xfrm>
            <a:off x="311700" y="1152475"/>
            <a:ext cx="87690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u="sng"/>
              <a:t>變數</a:t>
            </a:r>
            <a:r>
              <a:rPr lang="en"/>
              <a:t>可能重複使用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一個方程式用到多次同個變數、多個方程式用到同個變數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變數輸入有錯誤時會顯示</a:t>
            </a:r>
            <a:r>
              <a:rPr b="1" lang="en" u="sng"/>
              <a:t>錯誤</a:t>
            </a:r>
            <a:r>
              <a:rPr lang="en"/>
              <a:t>訊息，不可 crash (訊息內容可自訂)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未定義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循環定義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   </a:t>
            </a:r>
            <a:endParaRPr/>
          </a:p>
        </p:txBody>
      </p:sp>
      <p:sp>
        <p:nvSpPr>
          <p:cNvPr id="99" name="Google Shape;99;g12c439eea2f_5_3"/>
          <p:cNvSpPr txBox="1"/>
          <p:nvPr/>
        </p:nvSpPr>
        <p:spPr>
          <a:xfrm>
            <a:off x="496975" y="2767875"/>
            <a:ext cx="2789100" cy="2055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重複使用變數 </a:t>
            </a:r>
            <a:r>
              <a:rPr lang="en" sz="1800">
                <a:solidFill>
                  <a:schemeClr val="lt2"/>
                </a:solidFill>
              </a:rPr>
              <a:t>Example: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a=5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b=a+2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c=x+1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y=x+2+a+b+c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(要畫出y=2*x+15的曲線!)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00" name="Google Shape;100;g12c439eea2f_5_3"/>
          <p:cNvSpPr txBox="1"/>
          <p:nvPr/>
        </p:nvSpPr>
        <p:spPr>
          <a:xfrm>
            <a:off x="3387000" y="2767875"/>
            <a:ext cx="2533500" cy="141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未定義</a:t>
            </a:r>
            <a:r>
              <a:rPr lang="en" sz="1800">
                <a:solidFill>
                  <a:schemeClr val="lt2"/>
                </a:solidFill>
              </a:rPr>
              <a:t>變數 Example: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a=5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y=x+2+a+b+c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(</a:t>
            </a:r>
            <a:r>
              <a:rPr lang="en" sz="1800">
                <a:solidFill>
                  <a:schemeClr val="lt2"/>
                </a:solidFill>
              </a:rPr>
              <a:t>未定義 b, c</a:t>
            </a:r>
            <a:r>
              <a:rPr lang="en" sz="1800">
                <a:solidFill>
                  <a:schemeClr val="lt2"/>
                </a:solidFill>
              </a:rPr>
              <a:t>)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01" name="Google Shape;101;g12c439eea2f_5_3"/>
          <p:cNvSpPr txBox="1"/>
          <p:nvPr/>
        </p:nvSpPr>
        <p:spPr>
          <a:xfrm>
            <a:off x="6021425" y="2767875"/>
            <a:ext cx="2896500" cy="1736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循環定義</a:t>
            </a:r>
            <a:r>
              <a:rPr lang="en" sz="1800">
                <a:solidFill>
                  <a:schemeClr val="lt2"/>
                </a:solidFill>
              </a:rPr>
              <a:t>變數 Example: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c=5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a=c+1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c=a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(</a:t>
            </a:r>
            <a:r>
              <a:rPr lang="en" sz="1800">
                <a:solidFill>
                  <a:schemeClr val="lt2"/>
                </a:solidFill>
              </a:rPr>
              <a:t>變數 </a:t>
            </a:r>
            <a:r>
              <a:rPr lang="en" sz="1800">
                <a:solidFill>
                  <a:schemeClr val="lt2"/>
                </a:solidFill>
              </a:rPr>
              <a:t>c </a:t>
            </a:r>
            <a:r>
              <a:rPr lang="en" sz="1800">
                <a:solidFill>
                  <a:schemeClr val="lt2"/>
                </a:solidFill>
              </a:rPr>
              <a:t>造成循環定義</a:t>
            </a:r>
            <a:r>
              <a:rPr lang="en" sz="1800">
                <a:solidFill>
                  <a:schemeClr val="lt2"/>
                </a:solidFill>
              </a:rPr>
              <a:t>)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c439eea2f_11_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Parser: </a:t>
            </a:r>
            <a:r>
              <a:rPr lang="en" sz="1800">
                <a:solidFill>
                  <a:schemeClr val="lt2"/>
                </a:solidFill>
              </a:rPr>
              <a:t>數學式運算</a:t>
            </a:r>
            <a:endParaRPr/>
          </a:p>
        </p:txBody>
      </p:sp>
      <p:sp>
        <p:nvSpPr>
          <p:cNvPr id="107" name="Google Shape;107;g12c439eea2f_11_2"/>
          <p:cNvSpPr txBox="1"/>
          <p:nvPr>
            <p:ph idx="1" type="body"/>
          </p:nvPr>
        </p:nvSpPr>
        <p:spPr>
          <a:xfrm>
            <a:off x="311700" y="1152475"/>
            <a:ext cx="87690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能以正確數學運算符號的</a:t>
            </a:r>
            <a:r>
              <a:rPr b="1" lang="en" u="sng"/>
              <a:t>優先順序</a:t>
            </a:r>
            <a:r>
              <a:rPr lang="en"/>
              <a:t>計算數學式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括號內優先，再來以負號、冪次、乘號除號、加號減號之順序，以及由左至右的方向計算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數學式格式</a:t>
            </a:r>
            <a:r>
              <a:rPr lang="en"/>
              <a:t>輸入有錯誤時會顯示</a:t>
            </a:r>
            <a:r>
              <a:rPr b="1" lang="en" u="sng"/>
              <a:t>錯誤</a:t>
            </a:r>
            <a:r>
              <a:rPr lang="en"/>
              <a:t>訊息，不可 crash </a:t>
            </a:r>
            <a:r>
              <a:rPr lang="en"/>
              <a:t>(訊息內容可自訂)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運算時出的錯誤也要顯示</a:t>
            </a:r>
            <a:r>
              <a:rPr b="1" lang="en" u="sng"/>
              <a:t>錯誤</a:t>
            </a:r>
            <a:r>
              <a:rPr lang="en"/>
              <a:t>訊息，不可 crash (訊息內容可自訂)</a:t>
            </a:r>
            <a:endParaRPr sz="1000"/>
          </a:p>
        </p:txBody>
      </p:sp>
      <p:sp>
        <p:nvSpPr>
          <p:cNvPr id="108" name="Google Shape;108;g12c439eea2f_11_2"/>
          <p:cNvSpPr txBox="1"/>
          <p:nvPr/>
        </p:nvSpPr>
        <p:spPr>
          <a:xfrm>
            <a:off x="3504900" y="2429000"/>
            <a:ext cx="5327400" cy="2650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數學式運算錯誤</a:t>
            </a:r>
            <a:r>
              <a:rPr lang="en" sz="1800">
                <a:solidFill>
                  <a:schemeClr val="lt2"/>
                </a:solidFill>
              </a:rPr>
              <a:t> Example: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y=x+/2 		// 文法錯誤: 運算子位置錯誤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y=a(+) 		// 文法錯誤: 運算子位置錯誤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y=)a-2(		// 文法錯誤: 括號不對稱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y=x+() 		// 文法錯誤: 空括號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y=x/0		// 運算錯誤: 除以零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*y=1+3 		// 文法錯誤: 運算子位置錯誤</a:t>
            </a:r>
            <a:br>
              <a:rPr lang="en" sz="1800">
                <a:solidFill>
                  <a:schemeClr val="lt2"/>
                </a:solidFill>
              </a:rPr>
            </a:br>
            <a:r>
              <a:rPr lang="en" sz="1800">
                <a:solidFill>
                  <a:schemeClr val="lt2"/>
                </a:solidFill>
              </a:rPr>
              <a:t>			   </a:t>
            </a:r>
            <a:r>
              <a:rPr lang="en" sz="1500">
                <a:solidFill>
                  <a:schemeClr val="lt2"/>
                </a:solidFill>
              </a:rPr>
              <a:t>(或變數名稱錯.誤)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109" name="Google Shape;109;g12c439eea2f_11_2"/>
          <p:cNvSpPr txBox="1"/>
          <p:nvPr/>
        </p:nvSpPr>
        <p:spPr>
          <a:xfrm>
            <a:off x="489575" y="2429000"/>
            <a:ext cx="2896500" cy="2519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正確運算</a:t>
            </a:r>
            <a:r>
              <a:rPr lang="en" sz="1800">
                <a:solidFill>
                  <a:schemeClr val="lt2"/>
                </a:solidFill>
              </a:rPr>
              <a:t> Example: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y=(x+2)*(x-a)^(b/-c)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// </a:t>
            </a:r>
            <a:r>
              <a:rPr lang="en" sz="1800">
                <a:solidFill>
                  <a:schemeClr val="lt2"/>
                </a:solidFill>
              </a:rPr>
              <a:t>運算順序如下:</a:t>
            </a:r>
            <a:endParaRPr sz="1800">
              <a:solidFill>
                <a:schemeClr val="lt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en" sz="1600">
                <a:solidFill>
                  <a:schemeClr val="lt2"/>
                </a:solidFill>
              </a:rPr>
              <a:t>Temp1 = (x+2)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en" sz="1600">
                <a:solidFill>
                  <a:schemeClr val="lt2"/>
                </a:solidFill>
              </a:rPr>
              <a:t>Temp2 = (x-a)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en" sz="1600">
                <a:solidFill>
                  <a:schemeClr val="lt2"/>
                </a:solidFill>
              </a:rPr>
              <a:t>Temp3 = (b/-c)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en" sz="1600">
                <a:solidFill>
                  <a:schemeClr val="lt2"/>
                </a:solidFill>
              </a:rPr>
              <a:t>Temp4 = </a:t>
            </a:r>
            <a:r>
              <a:rPr lang="en" sz="1600">
                <a:solidFill>
                  <a:schemeClr val="lt2"/>
                </a:solidFill>
              </a:rPr>
              <a:t>Temp2^Temp3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en" sz="1600">
                <a:solidFill>
                  <a:schemeClr val="lt2"/>
                </a:solidFill>
              </a:rPr>
              <a:t>Temp5 = Temp1*Temp4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